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5" r:id="rId1"/>
  </p:sldMasterIdLst>
  <p:sldIdLst>
    <p:sldId id="285" r:id="rId2"/>
    <p:sldId id="306" r:id="rId3"/>
    <p:sldId id="259" r:id="rId4"/>
    <p:sldId id="263" r:id="rId5"/>
    <p:sldId id="266" r:id="rId6"/>
    <p:sldId id="267" r:id="rId7"/>
    <p:sldId id="268" r:id="rId8"/>
    <p:sldId id="292" r:id="rId9"/>
    <p:sldId id="307" r:id="rId10"/>
    <p:sldId id="309" r:id="rId11"/>
    <p:sldId id="310" r:id="rId12"/>
    <p:sldId id="286" r:id="rId13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szard Dąbrowski" initials="RD" lastIdx="2" clrIdx="0">
    <p:extLst>
      <p:ext uri="{19B8F6BF-5375-455C-9EA6-DF929625EA0E}">
        <p15:presenceInfo xmlns:p15="http://schemas.microsoft.com/office/powerpoint/2012/main" userId="S-1-5-21-3024565469-1285026645-296458210-36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06" autoAdjust="0"/>
    <p:restoredTop sz="96374" autoAdjust="0"/>
  </p:normalViewPr>
  <p:slideViewPr>
    <p:cSldViewPr snapToGrid="0">
      <p:cViewPr varScale="1">
        <p:scale>
          <a:sx n="111" d="100"/>
          <a:sy n="111" d="100"/>
        </p:scale>
        <p:origin x="6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909981361025523E-2"/>
          <c:y val="2.7158083329771213E-2"/>
          <c:w val="0.92615818403134387"/>
          <c:h val="0.687198971902435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Arkusz1!$A$3:$A$7</c:f>
              <c:strCache>
                <c:ptCount val="5"/>
                <c:pt idx="0">
                  <c:v>Luty</c:v>
                </c:pt>
                <c:pt idx="1">
                  <c:v>Marzec</c:v>
                </c:pt>
                <c:pt idx="2">
                  <c:v>Kwiecień</c:v>
                </c:pt>
                <c:pt idx="3">
                  <c:v>Maj</c:v>
                </c:pt>
                <c:pt idx="4">
                  <c:v>Czerwiec</c:v>
                </c:pt>
              </c:strCache>
            </c:strRef>
          </c:cat>
          <c:val>
            <c:numRef>
              <c:f>Arkusz1!$B$3:$B$7</c:f>
              <c:numCache>
                <c:formatCode>General</c:formatCode>
                <c:ptCount val="5"/>
                <c:pt idx="0">
                  <c:v>5.4</c:v>
                </c:pt>
                <c:pt idx="1">
                  <c:v>5.3</c:v>
                </c:pt>
                <c:pt idx="2">
                  <c:v>5.2</c:v>
                </c:pt>
                <c:pt idx="3">
                  <c:v>5</c:v>
                </c:pt>
                <c:pt idx="4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21-4458-A160-9C10B9FDBC7F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Warmińsko-Mazurskie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Arkusz1!$A$3:$A$7</c:f>
              <c:strCache>
                <c:ptCount val="5"/>
                <c:pt idx="0">
                  <c:v>Luty</c:v>
                </c:pt>
                <c:pt idx="1">
                  <c:v>Marzec</c:v>
                </c:pt>
                <c:pt idx="2">
                  <c:v>Kwiecień</c:v>
                </c:pt>
                <c:pt idx="3">
                  <c:v>Maj</c:v>
                </c:pt>
                <c:pt idx="4">
                  <c:v>Czerwiec</c:v>
                </c:pt>
              </c:strCache>
            </c:strRef>
          </c:cat>
          <c:val>
            <c:numRef>
              <c:f>Arkusz1!$C$3:$C$7</c:f>
              <c:numCache>
                <c:formatCode>General</c:formatCode>
                <c:ptCount val="5"/>
                <c:pt idx="0">
                  <c:v>9</c:v>
                </c:pt>
                <c:pt idx="1">
                  <c:v>8.6999999999999993</c:v>
                </c:pt>
                <c:pt idx="2">
                  <c:v>8.1999999999999993</c:v>
                </c:pt>
                <c:pt idx="3">
                  <c:v>8</c:v>
                </c:pt>
                <c:pt idx="4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21-4458-A160-9C10B9FDBC7F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Powiat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Arkusz1!$A$3:$A$7</c:f>
              <c:strCache>
                <c:ptCount val="5"/>
                <c:pt idx="0">
                  <c:v>Luty</c:v>
                </c:pt>
                <c:pt idx="1">
                  <c:v>Marzec</c:v>
                </c:pt>
                <c:pt idx="2">
                  <c:v>Kwiecień</c:v>
                </c:pt>
                <c:pt idx="3">
                  <c:v>Maj</c:v>
                </c:pt>
                <c:pt idx="4">
                  <c:v>Czerwiec</c:v>
                </c:pt>
              </c:strCache>
            </c:strRef>
          </c:cat>
          <c:val>
            <c:numRef>
              <c:f>Arkusz1!$D$3:$D$7</c:f>
              <c:numCache>
                <c:formatCode>General</c:formatCode>
                <c:ptCount val="5"/>
                <c:pt idx="0">
                  <c:v>16.7</c:v>
                </c:pt>
                <c:pt idx="1">
                  <c:v>16.7</c:v>
                </c:pt>
                <c:pt idx="2">
                  <c:v>15.5</c:v>
                </c:pt>
                <c:pt idx="3">
                  <c:v>14.9</c:v>
                </c:pt>
                <c:pt idx="4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21-4458-A160-9C10B9FDBC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2905856"/>
        <c:axId val="322905136"/>
      </c:barChart>
      <c:catAx>
        <c:axId val="322905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22905136"/>
        <c:crosses val="autoZero"/>
        <c:auto val="1"/>
        <c:lblAlgn val="ctr"/>
        <c:lblOffset val="100"/>
        <c:noMultiLvlLbl val="0"/>
      </c:catAx>
      <c:valAx>
        <c:axId val="322905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22905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b="1"/>
              <a:t>Liczba osób bezrobotnych</a:t>
            </a:r>
            <a:r>
              <a:rPr lang="pl-PL" b="1"/>
              <a:t> wg. grup wiekowych</a:t>
            </a:r>
            <a:endParaRPr lang="en-US" b="1"/>
          </a:p>
        </c:rich>
      </c:tx>
      <c:layout>
        <c:manualLayout>
          <c:xMode val="edge"/>
          <c:yMode val="edge"/>
          <c:x val="0.16860050512553854"/>
          <c:y val="2.38095238095238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Liczba osób bezrobotnych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0E-4260-96EB-FC95D17F480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60E-4260-96EB-FC95D17F480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60E-4260-96EB-FC95D17F480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60E-4260-96EB-FC95D17F480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60E-4260-96EB-FC95D17F480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60E-4260-96EB-FC95D17F480C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60E-4260-96EB-FC95D17F480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6"/>
                <c:pt idx="0">
                  <c:v>18-24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55-59</c:v>
                </c:pt>
                <c:pt idx="5">
                  <c:v>60 i więcej</c:v>
                </c:pt>
              </c:strCache>
            </c:strRef>
          </c:cat>
          <c:val>
            <c:numRef>
              <c:f>Arkusz1!$B$2:$B$8</c:f>
              <c:numCache>
                <c:formatCode>General</c:formatCode>
                <c:ptCount val="7"/>
                <c:pt idx="0">
                  <c:v>268</c:v>
                </c:pt>
                <c:pt idx="1">
                  <c:v>511</c:v>
                </c:pt>
                <c:pt idx="2">
                  <c:v>705</c:v>
                </c:pt>
                <c:pt idx="3">
                  <c:v>588</c:v>
                </c:pt>
                <c:pt idx="4">
                  <c:v>293</c:v>
                </c:pt>
                <c:pt idx="5">
                  <c:v>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60E-4260-96EB-FC95D17F48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93855024"/>
        <c:axId val="393855744"/>
      </c:barChart>
      <c:catAx>
        <c:axId val="39385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93855744"/>
        <c:crosses val="autoZero"/>
        <c:auto val="1"/>
        <c:lblAlgn val="ctr"/>
        <c:lblOffset val="100"/>
        <c:noMultiLvlLbl val="0"/>
      </c:catAx>
      <c:valAx>
        <c:axId val="393855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93855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accent1">
        <a:lumMod val="40000"/>
        <a:lumOff val="60000"/>
      </a:schemeClr>
    </a:solidFill>
    <a:ln>
      <a:noFill/>
    </a:ln>
    <a:effectLst/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b="1"/>
              <a:t>Bezrobotni wg. </a:t>
            </a:r>
            <a:r>
              <a:rPr lang="pl-PL" b="1"/>
              <a:t>p</a:t>
            </a:r>
            <a:r>
              <a:rPr lang="en-US" b="1"/>
              <a:t>oziom</a:t>
            </a:r>
            <a:r>
              <a:rPr lang="pl-PL" b="1"/>
              <a:t>u</a:t>
            </a:r>
            <a:r>
              <a:rPr lang="en-US" b="1"/>
              <a:t> wykształcenia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Bezrobotni wg. Poziomy wykształcenia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390-4D1C-A4CA-46290177787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390-4D1C-A4CA-46290177787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390-4D1C-A4CA-46290177787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390-4D1C-A4CA-46290177787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390-4D1C-A4CA-46290177787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390-4D1C-A4CA-46290177787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5"/>
                <c:pt idx="0">
                  <c:v>Wyższe</c:v>
                </c:pt>
                <c:pt idx="1">
                  <c:v>Policealne i śr.zawod/branżowe</c:v>
                </c:pt>
                <c:pt idx="2">
                  <c:v>Średnie ogólnokształcące</c:v>
                </c:pt>
                <c:pt idx="3">
                  <c:v>Zasadnicze zawod/branżowe</c:v>
                </c:pt>
                <c:pt idx="4">
                  <c:v>Gimnazjum/podstaw i poniżej</c:v>
                </c:pt>
              </c:strCache>
            </c:strRef>
          </c:cat>
          <c:val>
            <c:numRef>
              <c:f>Arkusz1!$B$2:$B$7</c:f>
              <c:numCache>
                <c:formatCode>General</c:formatCode>
                <c:ptCount val="6"/>
                <c:pt idx="0">
                  <c:v>213</c:v>
                </c:pt>
                <c:pt idx="1">
                  <c:v>482</c:v>
                </c:pt>
                <c:pt idx="2">
                  <c:v>261</c:v>
                </c:pt>
                <c:pt idx="3">
                  <c:v>698</c:v>
                </c:pt>
                <c:pt idx="4">
                  <c:v>885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390-4D1C-A4CA-4629017778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93858624"/>
        <c:axId val="393856464"/>
      </c:barChart>
      <c:valAx>
        <c:axId val="3938564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93858624"/>
        <c:crosses val="autoZero"/>
        <c:crossBetween val="between"/>
      </c:valAx>
      <c:catAx>
        <c:axId val="3938586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938564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>
        <a:lumMod val="40000"/>
        <a:lumOff val="60000"/>
      </a:schemeClr>
    </a:solidFill>
    <a:ln>
      <a:noFill/>
    </a:ln>
    <a:effectLst/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Bezrobotni wg.</a:t>
            </a:r>
            <a:r>
              <a:rPr lang="pl-PL"/>
              <a:t> czasu pozostawania bez pracy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020-44E2-980F-DBB43D197B6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020-44E2-980F-DBB43D197B6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020-44E2-980F-DBB43D197B6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020-44E2-980F-DBB43D197B6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020-44E2-980F-DBB43D197B6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020-44E2-980F-DBB43D197B6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020-44E2-980F-DBB43D197B6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Arkusz1!$A$2:$A$8</c:f>
              <c:strCache>
                <c:ptCount val="6"/>
                <c:pt idx="0">
                  <c:v>do 1</c:v>
                </c:pt>
                <c:pt idx="1">
                  <c:v>od 1 do 3</c:v>
                </c:pt>
                <c:pt idx="2">
                  <c:v>od 3 do 6</c:v>
                </c:pt>
                <c:pt idx="3">
                  <c:v>od 6 do 12</c:v>
                </c:pt>
                <c:pt idx="4">
                  <c:v>od 12 do 24</c:v>
                </c:pt>
                <c:pt idx="5">
                  <c:v>powyżej 24</c:v>
                </c:pt>
              </c:strCache>
            </c:strRef>
          </c:cat>
          <c:val>
            <c:numRef>
              <c:f>Arkusz1!$B$2:$B$8</c:f>
              <c:numCache>
                <c:formatCode>General</c:formatCode>
                <c:ptCount val="7"/>
                <c:pt idx="0">
                  <c:v>214</c:v>
                </c:pt>
                <c:pt idx="1">
                  <c:v>290</c:v>
                </c:pt>
                <c:pt idx="2">
                  <c:v>378</c:v>
                </c:pt>
                <c:pt idx="3">
                  <c:v>504</c:v>
                </c:pt>
                <c:pt idx="4">
                  <c:v>401</c:v>
                </c:pt>
                <c:pt idx="5">
                  <c:v>752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020-44E2-980F-DBB43D197B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56948456"/>
        <c:axId val="356947016"/>
      </c:barChart>
      <c:catAx>
        <c:axId val="356948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56947016"/>
        <c:crosses val="autoZero"/>
        <c:auto val="1"/>
        <c:lblAlgn val="ctr"/>
        <c:lblOffset val="100"/>
        <c:noMultiLvlLbl val="0"/>
      </c:catAx>
      <c:valAx>
        <c:axId val="356947016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56948456"/>
        <c:crosses val="max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>
        <a:lumMod val="40000"/>
        <a:lumOff val="60000"/>
      </a:schemeClr>
    </a:solidFill>
    <a:ln>
      <a:noFill/>
    </a:ln>
    <a:effectLst/>
  </c:spPr>
  <c:txPr>
    <a:bodyPr/>
    <a:lstStyle/>
    <a:p>
      <a:pPr>
        <a:defRPr sz="14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Arkusz1!$A$2:$A$7</c:f>
              <c:strCache>
                <c:ptCount val="6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</c:strCache>
            </c:strRef>
          </c:cat>
          <c:val>
            <c:numRef>
              <c:f>Arkusz1!$B$2:$B$7</c:f>
              <c:numCache>
                <c:formatCode>General</c:formatCode>
                <c:ptCount val="6"/>
                <c:pt idx="0">
                  <c:v>119</c:v>
                </c:pt>
                <c:pt idx="1">
                  <c:v>108</c:v>
                </c:pt>
                <c:pt idx="2">
                  <c:v>280</c:v>
                </c:pt>
                <c:pt idx="3">
                  <c:v>124</c:v>
                </c:pt>
                <c:pt idx="4">
                  <c:v>77</c:v>
                </c:pt>
                <c:pt idx="5">
                  <c:v>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91-4125-824D-82D5422564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55085824"/>
        <c:axId val="455080576"/>
      </c:barChart>
      <c:catAx>
        <c:axId val="455085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455080576"/>
        <c:crosses val="autoZero"/>
        <c:auto val="1"/>
        <c:lblAlgn val="ctr"/>
        <c:lblOffset val="100"/>
        <c:noMultiLvlLbl val="0"/>
      </c:catAx>
      <c:valAx>
        <c:axId val="455080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55085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5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l-PL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BEZROBOTNI ZAREJESTROWANI W POWIECIE KĘTRZYŃSKIM </a:t>
            </a:r>
            <a:endParaRPr lang="pl-PL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l-PL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 PODZIAŁEM NA JEDNOSTKI ADMINISTRACYJNE</a:t>
            </a:r>
            <a:endParaRPr lang="pl-PL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pl-PL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 na 30.06.2025 r.</a:t>
            </a:r>
            <a:endParaRPr lang="pl-PL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196160332063107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13701180017143652"/>
          <c:y val="0.24428328550830081"/>
          <c:w val="0.83436143342037983"/>
          <c:h val="0.6430069747325767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Bezrobotni z podziałem na Gminy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811-4B65-A760-E5A29B185A1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811-4B65-A760-E5A29B185A1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811-4B65-A760-E5A29B185A1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811-4B65-A760-E5A29B185A1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811-4B65-A760-E5A29B185A1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811-4B65-A760-E5A29B185A1A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Arkusz1!$A$2:$A$7</c:f>
              <c:strCache>
                <c:ptCount val="6"/>
                <c:pt idx="0">
                  <c:v>Gmina Srokowo</c:v>
                </c:pt>
                <c:pt idx="1">
                  <c:v>Gmina Kętrzyn</c:v>
                </c:pt>
                <c:pt idx="2">
                  <c:v>Gmina Barciany</c:v>
                </c:pt>
                <c:pt idx="3">
                  <c:v>Miasto i Gmina Reszel</c:v>
                </c:pt>
                <c:pt idx="4">
                  <c:v>Miasto i Gmina Korsze</c:v>
                </c:pt>
                <c:pt idx="5">
                  <c:v>Miasto Kętrzyn</c:v>
                </c:pt>
              </c:strCache>
            </c:strRef>
          </c:cat>
          <c:val>
            <c:numRef>
              <c:f>Arkusz1!$B$2:$B$7</c:f>
              <c:numCache>
                <c:formatCode>General</c:formatCode>
                <c:ptCount val="6"/>
                <c:pt idx="0">
                  <c:v>158</c:v>
                </c:pt>
                <c:pt idx="1">
                  <c:v>384</c:v>
                </c:pt>
                <c:pt idx="2">
                  <c:v>302</c:v>
                </c:pt>
                <c:pt idx="3">
                  <c:v>332</c:v>
                </c:pt>
                <c:pt idx="4">
                  <c:v>480</c:v>
                </c:pt>
                <c:pt idx="5">
                  <c:v>883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811-4B65-A760-E5A29B185A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64712464"/>
        <c:axId val="1064704304"/>
      </c:barChart>
      <c:valAx>
        <c:axId val="1064704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64712464"/>
        <c:crosses val="autoZero"/>
        <c:crossBetween val="between"/>
      </c:valAx>
      <c:catAx>
        <c:axId val="10647124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10647043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B22E45-12D8-A5C0-7490-79F11F7122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C3B2DD8-0C99-D2B1-B857-864620413E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C8E0190-B09F-AA4F-CB99-72A1A304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4D0D59A-F4C7-0AF9-82DD-AC6C8A98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3A3E0F5-E62E-A475-F77A-A2D5354B5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343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5DEF84-80BF-3B9C-9296-C98576E14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9037F99-C3A0-B659-0C80-FC44FC5CE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E38E59A-E140-3B26-F398-5B9BF1F5F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452AD4A-5B5E-8A10-1DB4-85250E9A4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ED970FD-E573-C60E-0606-991D83CF5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962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1DEA434-6963-196D-B0AA-A1FE6150A4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D06608C-75EF-18AF-BCC6-A8F996FEEC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F55F011-84AE-BA2F-0D49-5BDE86764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0603A52-C1DA-3DFA-CB55-B0685D07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2919175-BFDE-E382-6059-480770D95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4050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EF4BDE-B329-8E4B-7BD9-BF88C24D2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31E325-2549-ACB1-D82D-D4BF7F4B2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4330E57-970B-C578-90F4-3748090D0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F31624B-B700-2F24-D866-85AD135F4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1F57EAA-004D-506B-094D-F967653DD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129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1EE275-A65B-8767-12A7-D6E10D915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7D9E0AB-8B5B-CFC9-E898-1E70CEBAE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82DA8F-0671-5CA8-61D1-D16E5418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921E5E3-4BCD-A834-243D-36DA50C4C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1D1A788-DF0E-60D3-3CAF-2F65199AD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2665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229648-5793-766C-186E-09D2911BE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5E836A-6B14-2E7D-21BB-99E22010D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0A6C416-AEEB-99A3-48FA-ACAC7C074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373449B-4AC6-5810-7D96-92E54C7C2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7BF3199-6E51-1549-563B-D06A68648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287E74D-B972-5B0E-E368-995C1749A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2454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747BBF-281D-23C8-C82B-DDB8B05A9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288A1E8-0015-3AEC-5EE7-68106BEED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1F8C34C-92F1-F9C1-0045-10B37BC18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4E82F53-0AB7-18E2-91F6-D5CD04E987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18ABE92-DC33-DF8F-24A0-363FD44EC7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FAB1AB1-88BA-F758-4B53-65283141A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26A6221-3F2D-BDC5-550A-3B063BE2E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F39433B-368B-E667-B365-0BC1882CD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981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B2B502-6AA5-C38A-AF10-202D12636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954B56D-967D-778B-E415-D42B3C187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654A94F-FC26-2479-C8D8-3B2E1D142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FBE1AA1-2395-788E-7F6A-FB68EF339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7896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1595A7F-EBA5-21F3-D51C-776F474C9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E1D6ACF-1C2F-2822-642A-378F5A4F5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B2659F8-117A-99D7-E81F-E4200D5E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2881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5E0808-9B0B-06CC-4651-14D2017C5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0D19C8-B828-9C26-A97A-35EB4708B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D028291-E697-B3FD-C617-BB148ECA2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A79C6AE-31D4-76D3-66D2-A0AFBEF37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E3BC062-70EE-EF43-98BC-6C833DC0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67D477D-1CE9-94C6-F1C5-CD5EFC5F9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117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76D271-4040-D203-BF23-AFD37A80E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9F92E3F-7AE6-0449-D63D-F8112E238B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F6F4395-B249-C11A-C1E0-F2040EFF9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DFFB271-9666-8E4F-81ED-13E54A44A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D6ED4DA-AA44-4A70-D357-7666C69CF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CAA1DB9-5217-8254-A238-B7B3E41C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9478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A15A71C6-334C-4BD5-C23D-C51E56306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ED30A00-D193-ADEF-0868-35B1778D8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7788980-FBA1-C4BC-9E8B-F903F002D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2D07A-6A02-4009-AF3C-9818E9BF04EB}" type="datetimeFigureOut">
              <a:rPr lang="pl-PL" smtClean="0"/>
              <a:t>29.07.2025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DFB3CCC-87B4-4103-9D28-052E27698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F79A45A-292F-D399-DAB6-C595B49E32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5374D-5071-4809-8ABC-854823B95C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495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chemeClr val="accent1">
                <a:lumMod val="5000"/>
                <a:lumOff val="95000"/>
              </a:schemeClr>
            </a:gs>
            <a:gs pos="48000">
              <a:schemeClr val="accent1">
                <a:lumMod val="45000"/>
                <a:lumOff val="5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906283"/>
            <a:ext cx="10515600" cy="1325563"/>
          </a:xfrm>
        </p:spPr>
        <p:txBody>
          <a:bodyPr>
            <a:normAutofit fontScale="90000"/>
          </a:bodyPr>
          <a:lstStyle/>
          <a:p>
            <a:pPr lvl="0" algn="ctr"/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pl-PL" sz="40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POWIATOWY URZĄD PRACY</a:t>
            </a:r>
            <a:br>
              <a:rPr lang="pl-PL" sz="40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w KĘTRZYNIE</a:t>
            </a:r>
            <a:br>
              <a:rPr lang="pl-PL" dirty="0"/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Informacja o sytuacji na rynku pracy </a:t>
            </a:r>
            <a:b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 pierwszym półroczu 2025 r. w powiecie kętrzyńskim oraz programach realizowanych przez PUP w Kętrzynie w 2024 r.</a:t>
            </a:r>
            <a:b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Dyrektor PUP w Kętrzynie</a:t>
            </a:r>
            <a:b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			Grzegorz Waldemar Prokop</a:t>
            </a: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13" t="64587" r="6747" b="8711"/>
          <a:stretch>
            <a:fillRect/>
          </a:stretch>
        </p:blipFill>
        <p:spPr bwMode="auto">
          <a:xfrm>
            <a:off x="612844" y="288045"/>
            <a:ext cx="1994170" cy="15741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113889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600889-19B6-E189-651A-B7D0E1099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Programy przeciwdziałania bezrobociu realizowane przez Powiatowy Urząd Pracy w Kętrzynie w 2024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A8F920-2094-8706-227D-DFF7F987E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297"/>
            <a:ext cx="10515600" cy="5255702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AutoNum type="arabicPeriod"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Powiatowy Urząd Pracy w Kętrzynie z dniem 01.06.2023 r. rozpoczął realizację projektu </a:t>
            </a:r>
            <a:r>
              <a:rPr lang="pl-PL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</a:t>
            </a: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„Aktywizacja     zawodowa osób bezrobotnych w powiecie kętrzyńskim (I) w ramach programu regionalnego Fundusze Europejskie dla Warmii i Mazur 2021-2027, współfinansowanego ze środków Europejskiego Funduszu Społecznego Plus”.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Celem projektu było zwiększenie możliwości zatrudnienia 315 osób bezrobotnych z powiatu kętrzyńskiego.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Wartość projektu : 5 341 273,68 zł,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Dofinansowanie  4 616 582,66zł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Środki budżetu państwa ( Fundusz Pracy) – 814 691,02zł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Okres realizacji projektu 01.06.2023 – 31.03.2024r.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ramach projektu zrekrutowane osoby objęto następującymi formami wsparcia:</a:t>
            </a:r>
          </a:p>
          <a:p>
            <a:pPr marL="0" indent="0" algn="just"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szkolenia, w tym bony szkoleniowe- 41 osób,</a:t>
            </a:r>
          </a:p>
          <a:p>
            <a:pPr marL="0" indent="0" algn="just"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staże – 39 osób,</a:t>
            </a:r>
          </a:p>
          <a:p>
            <a:pPr marL="0" indent="0" algn="just"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bon na zasiedlenie – 45 osób,</a:t>
            </a:r>
          </a:p>
          <a:p>
            <a:pPr marL="0" indent="0" algn="just"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prace interwencyjne – 80 osób</a:t>
            </a:r>
          </a:p>
          <a:p>
            <a:pPr marL="0" indent="0" algn="just"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dotacje na działalność gospodarczą – 50 osób,</a:t>
            </a:r>
          </a:p>
          <a:p>
            <a:pPr marL="0" indent="0" algn="just"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doposażenie stanowisk pracy – 60 osób.</a:t>
            </a:r>
          </a:p>
          <a:p>
            <a:endParaRPr lang="pl-PL" sz="160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5767A08-C5FF-B636-50BB-612F92CC40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805" y="116114"/>
            <a:ext cx="5760720" cy="678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3508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16CBB7-D5DB-E842-0F3C-81AB18804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DA7169-FD29-AE68-523D-11DEB7E52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3439BE-BED7-2EEA-01C9-30F3040D1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297"/>
            <a:ext cx="11097638" cy="52557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Powiatowy Urząd Pracy w Kętrzynie realizował projekt </a:t>
            </a:r>
            <a:r>
              <a:rPr lang="pl-PL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</a:t>
            </a: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„Aktywizacja zawodowa osób bezrobotnych </a:t>
            </a:r>
            <a:b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w powiecie kętrzyńskim (II) w ramach programu regionalnego Fundusze Europejskie dla Warmii i Mazur</a:t>
            </a:r>
            <a:b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2021-2027, współfinansowanego ze środków Europejskiego Funduszu Społecznego Plus”.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Celem projektu była aktywizacja 249 osób bezrobotnych z powiatu kętrzyńskiego.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Wartość projektu : 6 229 342,51 zł,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Dofinansowanie:  5 294 941,10 zł,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Środki budżetu państwa ( Fundusz Pracy) – 934 401,41 zł,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Okres realizacji projektu 01.02.2024 – 31.12.2024r.</a:t>
            </a:r>
          </a:p>
          <a:p>
            <a:pPr algn="just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ramach projektu zrekrutowane osoby objęto następującymi formami wsparcia:</a:t>
            </a:r>
          </a:p>
          <a:p>
            <a:pPr marL="0" indent="0" algn="just"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staże – 46 osób,</a:t>
            </a:r>
          </a:p>
          <a:p>
            <a:pPr marL="0" indent="0" algn="just"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bon na zasiedlenie – 30 osób,</a:t>
            </a:r>
          </a:p>
          <a:p>
            <a:pPr marL="0" indent="0" algn="just"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prace interwencyjne – 66 osób</a:t>
            </a:r>
          </a:p>
          <a:p>
            <a:pPr marL="0" indent="0" algn="just"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dotacje na działalność gospodarczą – 59 osób,</a:t>
            </a:r>
          </a:p>
          <a:p>
            <a:pPr marL="0" indent="0" algn="just">
              <a:buNone/>
            </a:pP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doposażenie stanowisk pracy – 48 osób.</a:t>
            </a:r>
          </a:p>
          <a:p>
            <a:endParaRPr lang="pl-PL" sz="160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E4F7E9A-BA12-A451-05E4-D337A84A8D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805" y="116114"/>
            <a:ext cx="5760720" cy="678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964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chemeClr val="accent1">
                <a:lumMod val="5000"/>
                <a:lumOff val="9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DZIĘKUJĘ ZA UWAGĘ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3341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6B96D4-75BA-7BF3-7180-FA4A5FCB9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Stopa bezrobocia w poszczególnych miesiącach 2025 r.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E28D1032-2FDA-F123-4287-A3C9D306FB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41370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5398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chemeClr val="accent1">
                <a:lumMod val="5000"/>
                <a:lumOff val="95000"/>
              </a:schemeClr>
            </a:gs>
            <a:gs pos="48000">
              <a:schemeClr val="accent1">
                <a:lumMod val="45000"/>
                <a:lumOff val="5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13567" y="363255"/>
            <a:ext cx="11511419" cy="1354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Poniższe dane przedstawiają ogólną liczbę bezrobotnych w poszczególnych miesiącach 2025r. oraz liczbę bezrobotnych zarejestrowanych w miesiącu sprawozdawczym.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266491"/>
              </p:ext>
            </p:extLst>
          </p:nvPr>
        </p:nvGraphicFramePr>
        <p:xfrm>
          <a:off x="778213" y="1837426"/>
          <a:ext cx="10894979" cy="4548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7019">
                  <a:extLst>
                    <a:ext uri="{9D8B030D-6E8A-4147-A177-3AD203B41FA5}">
                      <a16:colId xmlns:a16="http://schemas.microsoft.com/office/drawing/2014/main" val="3704050681"/>
                    </a:ext>
                  </a:extLst>
                </a:gridCol>
                <a:gridCol w="1985787">
                  <a:extLst>
                    <a:ext uri="{9D8B030D-6E8A-4147-A177-3AD203B41FA5}">
                      <a16:colId xmlns:a16="http://schemas.microsoft.com/office/drawing/2014/main" val="3989776662"/>
                    </a:ext>
                  </a:extLst>
                </a:gridCol>
                <a:gridCol w="1766987">
                  <a:extLst>
                    <a:ext uri="{9D8B030D-6E8A-4147-A177-3AD203B41FA5}">
                      <a16:colId xmlns:a16="http://schemas.microsoft.com/office/drawing/2014/main" val="1488315562"/>
                    </a:ext>
                  </a:extLst>
                </a:gridCol>
                <a:gridCol w="2297593">
                  <a:extLst>
                    <a:ext uri="{9D8B030D-6E8A-4147-A177-3AD203B41FA5}">
                      <a16:colId xmlns:a16="http://schemas.microsoft.com/office/drawing/2014/main" val="2685439439"/>
                    </a:ext>
                  </a:extLst>
                </a:gridCol>
                <a:gridCol w="2297593">
                  <a:extLst>
                    <a:ext uri="{9D8B030D-6E8A-4147-A177-3AD203B41FA5}">
                      <a16:colId xmlns:a16="http://schemas.microsoft.com/office/drawing/2014/main" val="3829538432"/>
                    </a:ext>
                  </a:extLst>
                </a:gridCol>
              </a:tblGrid>
              <a:tr h="1544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Okres</a:t>
                      </a:r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zrejestrowani ogółem</a:t>
                      </a:r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tym bezrobotne  kobiety</a:t>
                      </a:r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Bezrobotni</a:t>
                      </a:r>
                      <a:b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 prawem do zasiłku</a:t>
                      </a:r>
                    </a:p>
                  </a:txBody>
                  <a:tcPr marL="44450" marR="44450" marT="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Bezrobotni zarejestrowani </a:t>
                      </a:r>
                      <a:b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miesiącu sprawozdawczym</a:t>
                      </a:r>
                    </a:p>
                  </a:txBody>
                  <a:tcPr marL="44450" marR="44450" marT="0" marB="0" anchor="ctr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989512697"/>
                  </a:ext>
                </a:extLst>
              </a:tr>
              <a:tr h="5374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Styczeń </a:t>
                      </a:r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2899</a:t>
                      </a:r>
                      <a:endParaRPr lang="pl-PL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1387</a:t>
                      </a:r>
                      <a:endParaRPr lang="pl-PL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426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310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433334217"/>
                  </a:ext>
                </a:extLst>
              </a:tr>
              <a:tr h="493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Luty </a:t>
                      </a:r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2925</a:t>
                      </a:r>
                      <a:endParaRPr lang="pl-PL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1385</a:t>
                      </a:r>
                      <a:endParaRPr lang="pl-PL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447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252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183419290"/>
                  </a:ext>
                </a:extLst>
              </a:tr>
              <a:tr h="493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Marzec </a:t>
                      </a:r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2755</a:t>
                      </a:r>
                      <a:endParaRPr lang="pl-PL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1294</a:t>
                      </a:r>
                      <a:endParaRPr lang="pl-PL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434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266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4234611934"/>
                  </a:ext>
                </a:extLst>
              </a:tr>
              <a:tr h="493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Kwiecień</a:t>
                      </a:r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2675</a:t>
                      </a:r>
                      <a:endParaRPr lang="pl-PL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1261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407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012236274"/>
                  </a:ext>
                </a:extLst>
              </a:tr>
              <a:tr h="493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</a:t>
                      </a:r>
                      <a:endParaRPr lang="pl-PL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2546</a:t>
                      </a:r>
                      <a:endParaRPr lang="pl-PL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1196</a:t>
                      </a:r>
                      <a:endParaRPr lang="pl-PL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401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213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570168715"/>
                  </a:ext>
                </a:extLst>
              </a:tr>
              <a:tr h="493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Czerwiec 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2539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1175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403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234</a:t>
                      </a:r>
                    </a:p>
                  </a:txBody>
                  <a:tcPr marL="44450" marR="44450" marT="0" marB="0" anchor="b">
                    <a:blipFill>
                      <a:blip r:embed="rId2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426334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357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chemeClr val="accent1">
                <a:lumMod val="5000"/>
                <a:lumOff val="95000"/>
              </a:schemeClr>
            </a:gs>
            <a:gs pos="48000">
              <a:schemeClr val="accent1">
                <a:lumMod val="45000"/>
                <a:lumOff val="5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Struktura osób bezrobotnych wg.  stanu na dzień 30.06.2025 r. wygląda następująco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95207"/>
              </p:ext>
            </p:extLst>
          </p:nvPr>
        </p:nvGraphicFramePr>
        <p:xfrm>
          <a:off x="956230" y="1578391"/>
          <a:ext cx="10546915" cy="47540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8705">
                  <a:extLst>
                    <a:ext uri="{9D8B030D-6E8A-4147-A177-3AD203B41FA5}">
                      <a16:colId xmlns:a16="http://schemas.microsoft.com/office/drawing/2014/main" val="2451885869"/>
                    </a:ext>
                  </a:extLst>
                </a:gridCol>
                <a:gridCol w="5567334">
                  <a:extLst>
                    <a:ext uri="{9D8B030D-6E8A-4147-A177-3AD203B41FA5}">
                      <a16:colId xmlns:a16="http://schemas.microsoft.com/office/drawing/2014/main" val="1902587941"/>
                    </a:ext>
                  </a:extLst>
                </a:gridCol>
                <a:gridCol w="1067807">
                  <a:extLst>
                    <a:ext uri="{9D8B030D-6E8A-4147-A177-3AD203B41FA5}">
                      <a16:colId xmlns:a16="http://schemas.microsoft.com/office/drawing/2014/main" val="3311558874"/>
                    </a:ext>
                  </a:extLst>
                </a:gridCol>
                <a:gridCol w="1732841">
                  <a:extLst>
                    <a:ext uri="{9D8B030D-6E8A-4147-A177-3AD203B41FA5}">
                      <a16:colId xmlns:a16="http://schemas.microsoft.com/office/drawing/2014/main" val="189833749"/>
                    </a:ext>
                  </a:extLst>
                </a:gridCol>
                <a:gridCol w="1420228">
                  <a:extLst>
                    <a:ext uri="{9D8B030D-6E8A-4147-A177-3AD203B41FA5}">
                      <a16:colId xmlns:a16="http://schemas.microsoft.com/office/drawing/2014/main" val="3629640701"/>
                    </a:ext>
                  </a:extLst>
                </a:gridCol>
              </a:tblGrid>
              <a:tr h="266659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bezrobotnych 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493912"/>
                  </a:ext>
                </a:extLst>
              </a:tr>
              <a:tr h="556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Struktura osób bezrobotnych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     osób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pl-PL" sz="14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tym kobiety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 bezrobotni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extLst>
                  <a:ext uri="{0D108BD9-81ED-4DB2-BD59-A6C34878D82A}">
                    <a16:rowId xmlns:a16="http://schemas.microsoft.com/office/drawing/2014/main" val="1914774340"/>
                  </a:ext>
                </a:extLst>
              </a:tr>
              <a:tr h="266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z prawem do zasiłku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403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172</a:t>
                      </a:r>
                    </a:p>
                  </a:txBody>
                  <a:tcPr marL="41507" marR="41507" marT="0" marB="0" anchor="ctr"/>
                </a:tc>
                <a:tc rowSpan="1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2539</a:t>
                      </a:r>
                    </a:p>
                  </a:txBody>
                  <a:tcPr marL="41507" marR="41507" marT="0" marB="0" anchor="ctr"/>
                </a:tc>
                <a:extLst>
                  <a:ext uri="{0D108BD9-81ED-4DB2-BD59-A6C34878D82A}">
                    <a16:rowId xmlns:a16="http://schemas.microsoft.com/office/drawing/2014/main" val="3842484808"/>
                  </a:ext>
                </a:extLst>
              </a:tr>
              <a:tr h="266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osoby do 30 r.ż.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485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261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817421"/>
                  </a:ext>
                </a:extLst>
              </a:tr>
              <a:tr h="266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osoby w wieku do 25 r.ż.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268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677671"/>
                  </a:ext>
                </a:extLst>
              </a:tr>
              <a:tr h="266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osoby, w okresie 12 m-</a:t>
                      </a:r>
                      <a:r>
                        <a:rPr lang="pl-PL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</a:t>
                      </a: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od dnia ukończenia nauki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050303"/>
                  </a:ext>
                </a:extLst>
              </a:tr>
              <a:tr h="328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długotrwale bezrobotni (zarejestrowani powyżej 12 miesięcy)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1515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771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1523"/>
                  </a:ext>
                </a:extLst>
              </a:tr>
              <a:tr h="328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kobiety, które, nie podjęły zatrudnienia po urodzeniu dziecka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389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917848"/>
                  </a:ext>
                </a:extLst>
              </a:tr>
              <a:tr h="266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bezrobotni, powyżej 50 roku życia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761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282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49640"/>
                  </a:ext>
                </a:extLst>
              </a:tr>
              <a:tr h="266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bez kwalifikacji zawodowych 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833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405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6893448"/>
                  </a:ext>
                </a:extLst>
              </a:tr>
              <a:tr h="266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bez doświadczenia zawodowego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454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278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440109"/>
                  </a:ext>
                </a:extLst>
              </a:tr>
              <a:tr h="4922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cudzoziemcy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790767"/>
                  </a:ext>
                </a:extLst>
              </a:tr>
              <a:tr h="266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posiadających co najmniej 1 dziecko do 6 r.ż.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334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282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400176"/>
                  </a:ext>
                </a:extLst>
              </a:tr>
              <a:tr h="328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 niepełnosprawne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131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950742"/>
                  </a:ext>
                </a:extLst>
              </a:tr>
              <a:tr h="3189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dotychczas niepracujących 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</a:t>
                      </a:r>
                    </a:p>
                  </a:txBody>
                  <a:tcPr marL="41507" marR="41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163</a:t>
                      </a:r>
                    </a:p>
                  </a:txBody>
                  <a:tcPr marL="41507" marR="41507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689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90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chemeClr val="accent1">
                <a:lumMod val="5000"/>
                <a:lumOff val="95000"/>
              </a:schemeClr>
            </a:gs>
            <a:gs pos="48000">
              <a:schemeClr val="accent1">
                <a:lumMod val="45000"/>
                <a:lumOff val="5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Następne zestawienia ukazują liczbę osób bezrobotnych zarejestrowanych według: grup wiekowych, poziomu wykształcenia oraz czasu pozostawania bez pracy – stan na 30.06.2025 r.</a:t>
            </a:r>
            <a:endParaRPr lang="pl-P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61378691"/>
              </p:ext>
            </p:extLst>
          </p:nvPr>
        </p:nvGraphicFramePr>
        <p:xfrm>
          <a:off x="838200" y="1825625"/>
          <a:ext cx="5181603" cy="44490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9669">
                  <a:extLst>
                    <a:ext uri="{9D8B030D-6E8A-4147-A177-3AD203B41FA5}">
                      <a16:colId xmlns:a16="http://schemas.microsoft.com/office/drawing/2014/main" val="3156417245"/>
                    </a:ext>
                  </a:extLst>
                </a:gridCol>
                <a:gridCol w="1779141">
                  <a:extLst>
                    <a:ext uri="{9D8B030D-6E8A-4147-A177-3AD203B41FA5}">
                      <a16:colId xmlns:a16="http://schemas.microsoft.com/office/drawing/2014/main" val="1046544619"/>
                    </a:ext>
                  </a:extLst>
                </a:gridCol>
                <a:gridCol w="2302793">
                  <a:extLst>
                    <a:ext uri="{9D8B030D-6E8A-4147-A177-3AD203B41FA5}">
                      <a16:colId xmlns:a16="http://schemas.microsoft.com/office/drawing/2014/main" val="64492003"/>
                    </a:ext>
                  </a:extLst>
                </a:gridCol>
              </a:tblGrid>
              <a:tr h="65146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zarejestrowani wg. grup wiekowych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978399"/>
                  </a:ext>
                </a:extLst>
              </a:tr>
              <a:tr h="8895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Podział grup wiekowych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osób bezrobotnych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extLst>
                  <a:ext uri="{0D108BD9-81ED-4DB2-BD59-A6C34878D82A}">
                    <a16:rowId xmlns:a16="http://schemas.microsoft.com/office/drawing/2014/main" val="4084872811"/>
                  </a:ext>
                </a:extLst>
              </a:tr>
              <a:tr h="400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18-24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268</a:t>
                      </a:r>
                    </a:p>
                  </a:txBody>
                  <a:tcPr marL="61665" marR="61665" marT="0" marB="0"/>
                </a:tc>
                <a:extLst>
                  <a:ext uri="{0D108BD9-81ED-4DB2-BD59-A6C34878D82A}">
                    <a16:rowId xmlns:a16="http://schemas.microsoft.com/office/drawing/2014/main" val="513730466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25-34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511</a:t>
                      </a:r>
                    </a:p>
                  </a:txBody>
                  <a:tcPr marL="61665" marR="61665" marT="0" marB="0"/>
                </a:tc>
                <a:extLst>
                  <a:ext uri="{0D108BD9-81ED-4DB2-BD59-A6C34878D82A}">
                    <a16:rowId xmlns:a16="http://schemas.microsoft.com/office/drawing/2014/main" val="2806507343"/>
                  </a:ext>
                </a:extLst>
              </a:tr>
              <a:tr h="400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35-44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705</a:t>
                      </a:r>
                    </a:p>
                  </a:txBody>
                  <a:tcPr marL="61665" marR="61665" marT="0" marB="0"/>
                </a:tc>
                <a:extLst>
                  <a:ext uri="{0D108BD9-81ED-4DB2-BD59-A6C34878D82A}">
                    <a16:rowId xmlns:a16="http://schemas.microsoft.com/office/drawing/2014/main" val="3347004854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45-54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588</a:t>
                      </a:r>
                    </a:p>
                  </a:txBody>
                  <a:tcPr marL="61665" marR="61665" marT="0" marB="0"/>
                </a:tc>
                <a:extLst>
                  <a:ext uri="{0D108BD9-81ED-4DB2-BD59-A6C34878D82A}">
                    <a16:rowId xmlns:a16="http://schemas.microsoft.com/office/drawing/2014/main" val="4133637441"/>
                  </a:ext>
                </a:extLst>
              </a:tr>
              <a:tr h="400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55-59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293</a:t>
                      </a:r>
                    </a:p>
                  </a:txBody>
                  <a:tcPr marL="61665" marR="61665" marT="0" marB="0"/>
                </a:tc>
                <a:extLst>
                  <a:ext uri="{0D108BD9-81ED-4DB2-BD59-A6C34878D82A}">
                    <a16:rowId xmlns:a16="http://schemas.microsoft.com/office/drawing/2014/main" val="2028804536"/>
                  </a:ext>
                </a:extLst>
              </a:tr>
              <a:tr h="4986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i więcej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174</a:t>
                      </a:r>
                    </a:p>
                  </a:txBody>
                  <a:tcPr marL="61665" marR="61665" marT="0" marB="0"/>
                </a:tc>
                <a:extLst>
                  <a:ext uri="{0D108BD9-81ED-4DB2-BD59-A6C34878D82A}">
                    <a16:rowId xmlns:a16="http://schemas.microsoft.com/office/drawing/2014/main" val="1401918439"/>
                  </a:ext>
                </a:extLst>
              </a:tr>
              <a:tr h="37972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665" marR="61665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2539</a:t>
                      </a:r>
                    </a:p>
                  </a:txBody>
                  <a:tcPr marL="61665" marR="61665" marT="0" marB="0"/>
                </a:tc>
                <a:extLst>
                  <a:ext uri="{0D108BD9-81ED-4DB2-BD59-A6C34878D82A}">
                    <a16:rowId xmlns:a16="http://schemas.microsoft.com/office/drawing/2014/main" val="4162561299"/>
                  </a:ext>
                </a:extLst>
              </a:tr>
            </a:tbl>
          </a:graphicData>
        </a:graphic>
      </p:graphicFrame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2854414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6714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chemeClr val="accent1">
                <a:lumMod val="5000"/>
                <a:lumOff val="95000"/>
              </a:schemeClr>
            </a:gs>
            <a:gs pos="48000">
              <a:schemeClr val="accent1">
                <a:lumMod val="45000"/>
                <a:lumOff val="5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Bezrobotni wg. poziomu wykształcenia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90267432"/>
              </p:ext>
            </p:extLst>
          </p:nvPr>
        </p:nvGraphicFramePr>
        <p:xfrm>
          <a:off x="838200" y="1825625"/>
          <a:ext cx="5181595" cy="43804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3601">
                  <a:extLst>
                    <a:ext uri="{9D8B030D-6E8A-4147-A177-3AD203B41FA5}">
                      <a16:colId xmlns:a16="http://schemas.microsoft.com/office/drawing/2014/main" val="2577262089"/>
                    </a:ext>
                  </a:extLst>
                </a:gridCol>
                <a:gridCol w="2687011">
                  <a:extLst>
                    <a:ext uri="{9D8B030D-6E8A-4147-A177-3AD203B41FA5}">
                      <a16:colId xmlns:a16="http://schemas.microsoft.com/office/drawing/2014/main" val="685466509"/>
                    </a:ext>
                  </a:extLst>
                </a:gridCol>
                <a:gridCol w="1770983">
                  <a:extLst>
                    <a:ext uri="{9D8B030D-6E8A-4147-A177-3AD203B41FA5}">
                      <a16:colId xmlns:a16="http://schemas.microsoft.com/office/drawing/2014/main" val="3070062963"/>
                    </a:ext>
                  </a:extLst>
                </a:gridCol>
              </a:tblGrid>
              <a:tr h="392517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wg. poziomu wykształcenia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772412"/>
                  </a:ext>
                </a:extLst>
              </a:tr>
              <a:tr h="3888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Poziom wykształcenia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bezrobotnych</a:t>
                      </a:r>
                      <a:endParaRPr lang="pl-PL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144430001"/>
                  </a:ext>
                </a:extLst>
              </a:tr>
              <a:tr h="35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Wyższe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213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2905416667"/>
                  </a:ext>
                </a:extLst>
              </a:tr>
              <a:tr h="35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Policealne i śr.zawod./branżowe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482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1238487514"/>
                  </a:ext>
                </a:extLst>
              </a:tr>
              <a:tr h="35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Średnie ogólnokształcące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261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1925486950"/>
                  </a:ext>
                </a:extLst>
              </a:tr>
              <a:tr h="35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Zasadnicze zawod./ branżowe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698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3288329938"/>
                  </a:ext>
                </a:extLst>
              </a:tr>
              <a:tr h="984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Gimnazjum./podstaw.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poniżej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885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3504997849"/>
                  </a:ext>
                </a:extLst>
              </a:tr>
              <a:tr h="117565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2539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524291673"/>
                  </a:ext>
                </a:extLst>
              </a:tr>
            </a:tbl>
          </a:graphicData>
        </a:graphic>
      </p:graphicFrame>
      <p:graphicFrame>
        <p:nvGraphicFramePr>
          <p:cNvPr id="8" name="Symbol zastępczy zawartości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5392846"/>
              </p:ext>
            </p:extLst>
          </p:nvPr>
        </p:nvGraphicFramePr>
        <p:xfrm>
          <a:off x="6096000" y="1825624"/>
          <a:ext cx="5181600" cy="4380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36360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chemeClr val="accent1">
                <a:lumMod val="5000"/>
                <a:lumOff val="9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21088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Bezrobotni wg. czasu pozostawania bez pracy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35287906"/>
              </p:ext>
            </p:extLst>
          </p:nvPr>
        </p:nvGraphicFramePr>
        <p:xfrm>
          <a:off x="838200" y="1825625"/>
          <a:ext cx="5181595" cy="45034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3601">
                  <a:extLst>
                    <a:ext uri="{9D8B030D-6E8A-4147-A177-3AD203B41FA5}">
                      <a16:colId xmlns:a16="http://schemas.microsoft.com/office/drawing/2014/main" val="1974394251"/>
                    </a:ext>
                  </a:extLst>
                </a:gridCol>
                <a:gridCol w="2687011">
                  <a:extLst>
                    <a:ext uri="{9D8B030D-6E8A-4147-A177-3AD203B41FA5}">
                      <a16:colId xmlns:a16="http://schemas.microsoft.com/office/drawing/2014/main" val="3437788523"/>
                    </a:ext>
                  </a:extLst>
                </a:gridCol>
                <a:gridCol w="1770983">
                  <a:extLst>
                    <a:ext uri="{9D8B030D-6E8A-4147-A177-3AD203B41FA5}">
                      <a16:colId xmlns:a16="http://schemas.microsoft.com/office/drawing/2014/main" val="1427083124"/>
                    </a:ext>
                  </a:extLst>
                </a:gridCol>
              </a:tblGrid>
              <a:tr h="36554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wg. czasu pozostawania bez pracy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037003"/>
                  </a:ext>
                </a:extLst>
              </a:tr>
              <a:tr h="3987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Czas pozostawania bez pracy </a:t>
                      </a:r>
                      <a:b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m-c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bezrobotnych</a:t>
                      </a:r>
                      <a:endParaRPr lang="pl-PL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4001953143"/>
                  </a:ext>
                </a:extLst>
              </a:tr>
              <a:tr h="398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1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214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3177752203"/>
                  </a:ext>
                </a:extLst>
              </a:tr>
              <a:tr h="398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 1 do 3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290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2093483613"/>
                  </a:ext>
                </a:extLst>
              </a:tr>
              <a:tr h="398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 3 do 6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378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1167654417"/>
                  </a:ext>
                </a:extLst>
              </a:tr>
              <a:tr h="4785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 6 do 12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504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3946146317"/>
                  </a:ext>
                </a:extLst>
              </a:tr>
              <a:tr h="398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 12 do 24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401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1082052228"/>
                  </a:ext>
                </a:extLst>
              </a:tr>
              <a:tr h="398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Powyżej 24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752</a:t>
                      </a: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996773835"/>
                  </a:ext>
                </a:extLst>
              </a:tr>
              <a:tr h="119439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2539</a:t>
                      </a:r>
                      <a:endParaRPr lang="pl-PL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769" marR="60769" marT="0" marB="0"/>
                </a:tc>
                <a:extLst>
                  <a:ext uri="{0D108BD9-81ED-4DB2-BD59-A6C34878D82A}">
                    <a16:rowId xmlns:a16="http://schemas.microsoft.com/office/drawing/2014/main" val="4222617473"/>
                  </a:ext>
                </a:extLst>
              </a:tr>
            </a:tbl>
          </a:graphicData>
        </a:graphic>
      </p:graphicFrame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77449534"/>
              </p:ext>
            </p:extLst>
          </p:nvPr>
        </p:nvGraphicFramePr>
        <p:xfrm>
          <a:off x="6172200" y="1825625"/>
          <a:ext cx="5181600" cy="4423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4259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chemeClr val="accent1">
                <a:lumMod val="5000"/>
                <a:lumOff val="9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69B509-32B0-F006-FDF9-2F7A26603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Wolne miejsca pracy oraz miejsca aktywizacji zawodowej zgłoszone w miesiącu sprawozdawczym 2025 r.</a:t>
            </a:r>
          </a:p>
        </p:txBody>
      </p:sp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1932347F-415D-DB6D-3AF2-247B0FA37AD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84607686"/>
              </p:ext>
            </p:extLst>
          </p:nvPr>
        </p:nvGraphicFramePr>
        <p:xfrm>
          <a:off x="838200" y="1825625"/>
          <a:ext cx="5181598" cy="4825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034">
                  <a:extLst>
                    <a:ext uri="{9D8B030D-6E8A-4147-A177-3AD203B41FA5}">
                      <a16:colId xmlns:a16="http://schemas.microsoft.com/office/drawing/2014/main" val="3308315230"/>
                    </a:ext>
                  </a:extLst>
                </a:gridCol>
                <a:gridCol w="2861365">
                  <a:extLst>
                    <a:ext uri="{9D8B030D-6E8A-4147-A177-3AD203B41FA5}">
                      <a16:colId xmlns:a16="http://schemas.microsoft.com/office/drawing/2014/main" val="2348396260"/>
                    </a:ext>
                  </a:extLst>
                </a:gridCol>
                <a:gridCol w="1727199">
                  <a:extLst>
                    <a:ext uri="{9D8B030D-6E8A-4147-A177-3AD203B41FA5}">
                      <a16:colId xmlns:a16="http://schemas.microsoft.com/office/drawing/2014/main" val="3085691174"/>
                    </a:ext>
                  </a:extLst>
                </a:gridCol>
              </a:tblGrid>
              <a:tr h="1089592">
                <a:tc>
                  <a:txBody>
                    <a:bodyPr/>
                    <a:lstStyle/>
                    <a:p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Lp.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 na koniec miesiąca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Wolne miejsca pracy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212589"/>
                  </a:ext>
                </a:extLst>
              </a:tr>
              <a:tr h="622625">
                <a:tc>
                  <a:txBody>
                    <a:bodyPr/>
                    <a:lstStyle/>
                    <a:p>
                      <a:r>
                        <a:rPr lang="pl-PL" dirty="0"/>
                        <a:t>1.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Styczeń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448315"/>
                  </a:ext>
                </a:extLst>
              </a:tr>
              <a:tr h="622625">
                <a:tc>
                  <a:txBody>
                    <a:bodyPr/>
                    <a:lstStyle/>
                    <a:p>
                      <a:r>
                        <a:rPr lang="pl-PL" dirty="0"/>
                        <a:t>2.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Luty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57920"/>
                  </a:ext>
                </a:extLst>
              </a:tr>
              <a:tr h="622625">
                <a:tc>
                  <a:txBody>
                    <a:bodyPr/>
                    <a:lstStyle/>
                    <a:p>
                      <a:r>
                        <a:rPr lang="pl-PL" dirty="0"/>
                        <a:t>3.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Marzec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705712"/>
                  </a:ext>
                </a:extLst>
              </a:tr>
              <a:tr h="622625">
                <a:tc>
                  <a:txBody>
                    <a:bodyPr/>
                    <a:lstStyle/>
                    <a:p>
                      <a:r>
                        <a:rPr lang="pl-PL" dirty="0"/>
                        <a:t>4.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Kwiecień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043167"/>
                  </a:ext>
                </a:extLst>
              </a:tr>
              <a:tr h="622625">
                <a:tc>
                  <a:txBody>
                    <a:bodyPr/>
                    <a:lstStyle/>
                    <a:p>
                      <a:r>
                        <a:rPr lang="pl-PL" dirty="0"/>
                        <a:t>5.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284808"/>
                  </a:ext>
                </a:extLst>
              </a:tr>
              <a:tr h="622625">
                <a:tc>
                  <a:txBody>
                    <a:bodyPr/>
                    <a:lstStyle/>
                    <a:p>
                      <a:r>
                        <a:rPr lang="pl-PL" dirty="0"/>
                        <a:t>6.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Czerwiec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272219"/>
                  </a:ext>
                </a:extLst>
              </a:tr>
            </a:tbl>
          </a:graphicData>
        </a:graphic>
      </p:graphicFrame>
      <p:graphicFrame>
        <p:nvGraphicFramePr>
          <p:cNvPr id="16" name="Symbol zastępczy zawartości 15">
            <a:extLst>
              <a:ext uri="{FF2B5EF4-FFF2-40B4-BE49-F238E27FC236}">
                <a16:creationId xmlns:a16="http://schemas.microsoft.com/office/drawing/2014/main" id="{24EABC6C-AE76-6FA7-2BCC-C8EB7EF0136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62539823"/>
              </p:ext>
            </p:extLst>
          </p:nvPr>
        </p:nvGraphicFramePr>
        <p:xfrm>
          <a:off x="6172200" y="1825624"/>
          <a:ext cx="5181600" cy="4663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5637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chemeClr val="accent1">
                <a:lumMod val="5000"/>
                <a:lumOff val="95000"/>
              </a:schemeClr>
            </a:gs>
            <a:gs pos="82000">
              <a:schemeClr val="accent1">
                <a:lumMod val="45000"/>
                <a:lumOff val="55000"/>
              </a:schemeClr>
            </a:gs>
            <a:gs pos="8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FD4E2B-C145-59E9-01FE-2ECDC1294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757" y="294554"/>
            <a:ext cx="10515600" cy="614781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pl-PL" sz="900" b="1" dirty="0"/>
              <a:t> </a:t>
            </a:r>
            <a:br>
              <a:rPr lang="pl-PL" sz="900" b="1" dirty="0"/>
            </a:br>
            <a:endParaRPr lang="pl-PL" sz="900" b="1" dirty="0"/>
          </a:p>
        </p:txBody>
      </p:sp>
      <p:graphicFrame>
        <p:nvGraphicFramePr>
          <p:cNvPr id="5" name="Wykres 4">
            <a:extLst>
              <a:ext uri="{FF2B5EF4-FFF2-40B4-BE49-F238E27FC236}">
                <a16:creationId xmlns:a16="http://schemas.microsoft.com/office/drawing/2014/main" id="{D6B70C59-399B-2C8A-2711-66C941051D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7643738"/>
              </p:ext>
            </p:extLst>
          </p:nvPr>
        </p:nvGraphicFramePr>
        <p:xfrm>
          <a:off x="1401517" y="664234"/>
          <a:ext cx="9561556" cy="5529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9550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1642</TotalTime>
  <Words>900</Words>
  <Application>Microsoft Office PowerPoint</Application>
  <PresentationFormat>Panoramiczny</PresentationFormat>
  <Paragraphs>233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Motyw pakietu Office</vt:lpstr>
      <vt:lpstr>                                                                    POWIATOWY URZĄD PRACY                                 w KĘTRZYNIE    Informacja o sytuacji na rynku pracy  w pierwszym półroczu 2025 r. w powiecie kętrzyńskim oraz programach realizowanych przez PUP w Kętrzynie w 2024 r.       Dyrektor PUP w Kętrzynie      Grzegorz Waldemar Prokop</vt:lpstr>
      <vt:lpstr>Stopa bezrobocia w poszczególnych miesiącach 2025 r.</vt:lpstr>
      <vt:lpstr>Prezentacja programu PowerPoint</vt:lpstr>
      <vt:lpstr> Struktura osób bezrobotnych wg.  stanu na dzień 30.06.2025 r. wygląda następująco:</vt:lpstr>
      <vt:lpstr>Następne zestawienia ukazują liczbę osób bezrobotnych zarejestrowanych według: grup wiekowych, poziomu wykształcenia oraz czasu pozostawania bez pracy – stan na 30.06.2025 r.</vt:lpstr>
      <vt:lpstr>Bezrobotni wg. poziomu wykształcenia</vt:lpstr>
      <vt:lpstr>Bezrobotni wg. czasu pozostawania bez pracy</vt:lpstr>
      <vt:lpstr>Wolne miejsca pracy oraz miejsca aktywizacji zawodowej zgłoszone w miesiącu sprawozdawczym 2025 r.</vt:lpstr>
      <vt:lpstr>  </vt:lpstr>
      <vt:lpstr> Programy przeciwdziałania bezrobociu realizowane przez Powiatowy Urząd Pracy w Kętrzynie w 2024 r.</vt:lpstr>
      <vt:lpstr> </vt:lpstr>
      <vt:lpstr>        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SYTUACJA NA RYNKU PRACY  W POWIECIE KĘTRZYŃSKIM</dc:title>
  <dc:creator>Ryszard Dąbrowski</dc:creator>
  <cp:lastModifiedBy>Ryszard Dąbrowski</cp:lastModifiedBy>
  <cp:revision>169</cp:revision>
  <cp:lastPrinted>2024-09-16T09:07:48Z</cp:lastPrinted>
  <dcterms:created xsi:type="dcterms:W3CDTF">2022-04-04T10:16:59Z</dcterms:created>
  <dcterms:modified xsi:type="dcterms:W3CDTF">2025-07-29T06:23:12Z</dcterms:modified>
</cp:coreProperties>
</file>